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4"/>
  </p:sldMasterIdLst>
  <p:sldIdLst>
    <p:sldId id="279" r:id="rId5"/>
    <p:sldId id="256" r:id="rId6"/>
    <p:sldId id="276" r:id="rId7"/>
    <p:sldId id="277" r:id="rId8"/>
    <p:sldId id="278" r:id="rId9"/>
    <p:sldId id="275" r:id="rId10"/>
    <p:sldId id="304" r:id="rId11"/>
    <p:sldId id="280" r:id="rId12"/>
    <p:sldId id="289" r:id="rId13"/>
    <p:sldId id="312" r:id="rId14"/>
    <p:sldId id="305" r:id="rId15"/>
    <p:sldId id="281" r:id="rId16"/>
    <p:sldId id="310" r:id="rId17"/>
    <p:sldId id="282" r:id="rId18"/>
    <p:sldId id="311" r:id="rId19"/>
    <p:sldId id="307" r:id="rId20"/>
    <p:sldId id="283" r:id="rId21"/>
    <p:sldId id="284" r:id="rId22"/>
    <p:sldId id="285" r:id="rId23"/>
    <p:sldId id="286" r:id="rId24"/>
    <p:sldId id="287" r:id="rId25"/>
    <p:sldId id="288" r:id="rId26"/>
    <p:sldId id="257" r:id="rId27"/>
    <p:sldId id="259" r:id="rId28"/>
    <p:sldId id="260" r:id="rId29"/>
    <p:sldId id="290" r:id="rId30"/>
    <p:sldId id="292" r:id="rId31"/>
    <p:sldId id="293" r:id="rId32"/>
    <p:sldId id="294" r:id="rId33"/>
    <p:sldId id="295" r:id="rId34"/>
    <p:sldId id="296" r:id="rId35"/>
    <p:sldId id="297" r:id="rId36"/>
    <p:sldId id="308" r:id="rId37"/>
    <p:sldId id="309" r:id="rId38"/>
    <p:sldId id="298" r:id="rId39"/>
    <p:sldId id="299" r:id="rId40"/>
    <p:sldId id="300" r:id="rId41"/>
    <p:sldId id="301" r:id="rId42"/>
    <p:sldId id="302" r:id="rId43"/>
    <p:sldId id="303" r:id="rId44"/>
    <p:sldId id="261" r:id="rId45"/>
    <p:sldId id="262" r:id="rId46"/>
    <p:sldId id="263" r:id="rId47"/>
    <p:sldId id="264" r:id="rId48"/>
    <p:sldId id="265" r:id="rId49"/>
    <p:sldId id="266" r:id="rId50"/>
    <p:sldId id="267" r:id="rId51"/>
    <p:sldId id="269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3B6CDB-E51D-AA52-3566-686816CE9F7F}" v="36" dt="2023-10-09T02:24:06.469"/>
    <p1510:client id="{2124519E-F9F6-40B3-B6C1-D098D99AA413}" v="758" vWet="760" dt="2023-10-09T10:40:06.894"/>
    <p1510:client id="{4227B568-C165-221A-950B-10CEA3FC5B38}" v="1547" dt="2023-10-09T10:43:07.458"/>
    <p1510:client id="{777CE202-C108-EB82-30AC-DCA03494DAF0}" v="5" dt="2023-10-09T05:27:13.015"/>
    <p1510:client id="{A8DD47C1-22F3-4D76-903C-6D97E267BCE4}" v="494" dt="2023-10-09T09:11:40.198"/>
    <p1510:client id="{AA2FBD35-6723-96C2-EED3-A617B49391B6}" v="1219" dt="2023-10-09T08:31:25.565"/>
    <p1510:client id="{C7F433AB-5B4F-647A-F3B6-6A49B36011BA}" v="10" dt="2023-10-09T03:23:39.5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5281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40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8793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1009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83321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6840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534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5159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741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8735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7365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806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872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202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3205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609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FC487-0801-4B58-9C89-49ED5F5CEF94}" type="datetimeFigureOut">
              <a:rPr lang="en-AU" smtClean="0"/>
              <a:t>9/10/2023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C40E0A0-CF2B-4382-A876-CF34599C5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19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ea.org/re%20ports/world-energy-outlook-201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ciencedirect.com/science/article/pii/S2210670723002%20342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8122228" y="-1773367"/>
            <a:ext cx="5051906" cy="7068705"/>
            <a:chOff x="6251509" y="-1807486"/>
            <a:chExt cx="5051906" cy="7216662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754534" y="-1067916"/>
              <a:ext cx="1548881" cy="604802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251509" y="-1807486"/>
              <a:ext cx="1548881" cy="522281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5B8A01B-68BA-9CE8-0F2F-A7EB13B3C939}"/>
              </a:ext>
            </a:extLst>
          </p:cNvPr>
          <p:cNvSpPr txBox="1"/>
          <p:nvPr/>
        </p:nvSpPr>
        <p:spPr>
          <a:xfrm>
            <a:off x="5386746" y="5295338"/>
            <a:ext cx="6814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800" b="1"/>
              <a:t>Group K Presentation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B7F614-5C21-77DA-F564-E4D74BF09C2E}"/>
              </a:ext>
            </a:extLst>
          </p:cNvPr>
          <p:cNvSpPr txBox="1"/>
          <p:nvPr/>
        </p:nvSpPr>
        <p:spPr>
          <a:xfrm>
            <a:off x="-62529" y="338905"/>
            <a:ext cx="591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AU" sz="4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50020D-6988-CDEA-D0B9-72B4845D585E}"/>
              </a:ext>
            </a:extLst>
          </p:cNvPr>
          <p:cNvSpPr txBox="1"/>
          <p:nvPr/>
        </p:nvSpPr>
        <p:spPr>
          <a:xfrm>
            <a:off x="36185" y="1037420"/>
            <a:ext cx="7156468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AU" sz="4400" b="1">
                <a:effectLst/>
                <a:latin typeface="Calibri"/>
                <a:ea typeface="Calibri"/>
                <a:cs typeface="Arial"/>
              </a:rPr>
              <a:t>Forecasting Energy Demand In New South</a:t>
            </a:r>
            <a:r>
              <a:rPr lang="vi-VN" sz="4400" b="1">
                <a:effectLst/>
                <a:latin typeface="Calibri"/>
                <a:ea typeface="Calibri"/>
                <a:cs typeface="Arial"/>
              </a:rPr>
              <a:t> </a:t>
            </a:r>
            <a:r>
              <a:rPr lang="en-AU" sz="4400" b="1">
                <a:effectLst/>
                <a:latin typeface="Calibri"/>
                <a:ea typeface="Calibri"/>
                <a:cs typeface="Arial"/>
              </a:rPr>
              <a:t>Wales:</a:t>
            </a:r>
            <a:endParaRPr lang="vi-VN" sz="4400" b="1">
              <a:latin typeface="Calibri"/>
              <a:ea typeface="Calibri"/>
              <a:cs typeface="Arial"/>
            </a:endParaRPr>
          </a:p>
          <a:p>
            <a:pPr algn="ctr"/>
            <a:r>
              <a:rPr lang="en-AU" sz="4400">
                <a:ea typeface="+mn-lt"/>
                <a:cs typeface="+mn-lt"/>
              </a:rPr>
              <a:t>Analysis of </a:t>
            </a:r>
            <a:r>
              <a:rPr lang="en-AU" sz="4400">
                <a:effectLst/>
                <a:ea typeface="+mn-lt"/>
                <a:cs typeface="+mn-lt"/>
              </a:rPr>
              <a:t>Temperature, Price, Holidays, </a:t>
            </a:r>
            <a:r>
              <a:rPr lang="en-AU" sz="4400">
                <a:ea typeface="+mn-lt"/>
                <a:cs typeface="+mn-lt"/>
              </a:rPr>
              <a:t>and </a:t>
            </a:r>
            <a:r>
              <a:rPr lang="en-AU" sz="4400">
                <a:effectLst/>
                <a:ea typeface="+mn-lt"/>
                <a:cs typeface="+mn-lt"/>
              </a:rPr>
              <a:t>Population </a:t>
            </a:r>
            <a:r>
              <a:rPr lang="en-AU" sz="4400">
                <a:ea typeface="+mn-lt"/>
                <a:cs typeface="+mn-lt"/>
              </a:rPr>
              <a:t>Trends</a:t>
            </a:r>
            <a:endParaRPr lang="en-AU" sz="4400"/>
          </a:p>
        </p:txBody>
      </p:sp>
    </p:spTree>
    <p:extLst>
      <p:ext uri="{BB962C8B-B14F-4D97-AF65-F5344CB8AC3E}">
        <p14:creationId xmlns:p14="http://schemas.microsoft.com/office/powerpoint/2010/main" val="45462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ADB7B4C-AE96-21A6-A4C0-42FE4D52BA49}"/>
              </a:ext>
            </a:extLst>
          </p:cNvPr>
          <p:cNvSpPr txBox="1"/>
          <p:nvPr/>
        </p:nvSpPr>
        <p:spPr>
          <a:xfrm>
            <a:off x="258792" y="299507"/>
            <a:ext cx="115354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ea typeface="+mn-lt"/>
                <a:cs typeface="+mn-lt"/>
              </a:rPr>
              <a:t>Total Energy Demand by Month (VH)</a:t>
            </a:r>
            <a:endParaRPr lang="en-US" sz="3600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538D7F-7C3C-E35B-76A9-5FD438F5E70C}"/>
              </a:ext>
            </a:extLst>
          </p:cNvPr>
          <p:cNvSpPr txBox="1"/>
          <p:nvPr/>
        </p:nvSpPr>
        <p:spPr>
          <a:xfrm>
            <a:off x="263433" y="5645530"/>
            <a:ext cx="115307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" name="Picture 9" descr="A graph showing a number of different colored boxes&#10;&#10;Description automatically generated">
            <a:extLst>
              <a:ext uri="{FF2B5EF4-FFF2-40B4-BE49-F238E27FC236}">
                <a16:creationId xmlns:a16="http://schemas.microsoft.com/office/drawing/2014/main" id="{417A34CD-ADB8-3E8C-A67A-7067D16CC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27" y="4360172"/>
            <a:ext cx="6359236" cy="1989220"/>
          </a:xfrm>
          <a:prstGeom prst="rect">
            <a:avLst/>
          </a:prstGeom>
        </p:spPr>
      </p:pic>
      <p:pic>
        <p:nvPicPr>
          <p:cNvPr id="12" name="Picture 11" descr="A graph showing the temperature of months&#10;&#10;Description automatically generated">
            <a:extLst>
              <a:ext uri="{FF2B5EF4-FFF2-40B4-BE49-F238E27FC236}">
                <a16:creationId xmlns:a16="http://schemas.microsoft.com/office/drawing/2014/main" id="{9F38C94F-E8C4-2C3F-4947-19E92DD5F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00689"/>
            <a:ext cx="6096000" cy="195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62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ADB7B4C-AE96-21A6-A4C0-42FE4D52BA49}"/>
              </a:ext>
            </a:extLst>
          </p:cNvPr>
          <p:cNvSpPr txBox="1"/>
          <p:nvPr/>
        </p:nvSpPr>
        <p:spPr>
          <a:xfrm>
            <a:off x="358219" y="299507"/>
            <a:ext cx="115195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latin typeface="+mj-lt"/>
                <a:ea typeface="+mn-lt"/>
                <a:cs typeface="+mn-lt"/>
              </a:rPr>
              <a:t>Total Demand vs Temperature and Population Growth (VH)</a:t>
            </a:r>
            <a:endParaRPr lang="en-US" sz="3200" b="1">
              <a:latin typeface="+mj-lt"/>
            </a:endParaRPr>
          </a:p>
        </p:txBody>
      </p:sp>
      <p:pic>
        <p:nvPicPr>
          <p:cNvPr id="11" name="Picture 10" descr="A green dotted diagram of temperature&#10;&#10;Description automatically generated">
            <a:extLst>
              <a:ext uri="{FF2B5EF4-FFF2-40B4-BE49-F238E27FC236}">
                <a16:creationId xmlns:a16="http://schemas.microsoft.com/office/drawing/2014/main" id="{4ACAC77A-6361-1415-CA64-5C74DD99D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75" y="1376725"/>
            <a:ext cx="5797017" cy="3195270"/>
          </a:xfrm>
          <a:prstGeom prst="rect">
            <a:avLst/>
          </a:prstGeom>
        </p:spPr>
      </p:pic>
      <p:pic>
        <p:nvPicPr>
          <p:cNvPr id="10" name="Picture 9" descr="A graph of a green line and purple dots&#10;&#10;Description automatically generated">
            <a:extLst>
              <a:ext uri="{FF2B5EF4-FFF2-40B4-BE49-F238E27FC236}">
                <a16:creationId xmlns:a16="http://schemas.microsoft.com/office/drawing/2014/main" id="{7AA58E17-FB34-0FA8-BC17-67CBC3B4F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830" y="1378159"/>
            <a:ext cx="5856643" cy="32647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7152F9-E4AE-6B2D-9677-5BEDFF82AF36}"/>
              </a:ext>
            </a:extLst>
          </p:cNvPr>
          <p:cNvSpPr txBox="1"/>
          <p:nvPr/>
        </p:nvSpPr>
        <p:spPr>
          <a:xfrm>
            <a:off x="197465" y="4735006"/>
            <a:ext cx="59205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highlight>
                  <a:srgbClr val="C0C0C0"/>
                </a:highlight>
              </a:rPr>
              <a:t>Non-Linear relationship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F07D11-5E99-5013-8374-B6AD404261F3}"/>
              </a:ext>
            </a:extLst>
          </p:cNvPr>
          <p:cNvSpPr txBox="1"/>
          <p:nvPr/>
        </p:nvSpPr>
        <p:spPr>
          <a:xfrm>
            <a:off x="6117996" y="4824531"/>
            <a:ext cx="596660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ighlight>
                  <a:srgbClr val="C0C0C0"/>
                </a:highlight>
              </a:rPr>
              <a:t>Inverse relationship</a:t>
            </a:r>
            <a:r>
              <a:rPr lang="vi-VN">
                <a:highlight>
                  <a:srgbClr val="C0C0C0"/>
                </a:highlight>
              </a:rPr>
              <a:t>: </a:t>
            </a:r>
            <a:r>
              <a:rPr lang="en-AU">
                <a:highlight>
                  <a:srgbClr val="C0C0C0"/>
                </a:highlight>
              </a:rPr>
              <a:t>T</a:t>
            </a:r>
            <a:r>
              <a:rPr lang="en-GB">
                <a:highlight>
                  <a:srgbClr val="C0C0C0"/>
                </a:highlight>
              </a:rPr>
              <a:t>otal</a:t>
            </a:r>
            <a:r>
              <a:rPr lang="vi-VN">
                <a:highlight>
                  <a:srgbClr val="C0C0C0"/>
                </a:highlight>
              </a:rPr>
              <a:t> Energy</a:t>
            </a:r>
            <a:r>
              <a:rPr lang="en-GB">
                <a:highlight>
                  <a:srgbClr val="C0C0C0"/>
                </a:highlight>
              </a:rPr>
              <a:t> Demand decreases despite the population growth.</a:t>
            </a:r>
            <a:endParaRPr lang="en-US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0212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A0182B7-91AA-13BE-D53C-E4A23AD0B31C}"/>
              </a:ext>
            </a:extLst>
          </p:cNvPr>
          <p:cNvSpPr txBox="1"/>
          <p:nvPr/>
        </p:nvSpPr>
        <p:spPr>
          <a:xfrm>
            <a:off x="395927" y="299426"/>
            <a:ext cx="1134044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Interpretation (Not sure)</a:t>
            </a:r>
            <a:endParaRPr lang="en-US" sz="48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258989-7A98-3EB8-4414-B1CB125D0EDF}"/>
              </a:ext>
            </a:extLst>
          </p:cNvPr>
          <p:cNvSpPr txBox="1"/>
          <p:nvPr/>
        </p:nvSpPr>
        <p:spPr>
          <a:xfrm>
            <a:off x="6868390" y="5358245"/>
            <a:ext cx="202622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Important Graphs but not sure where to add these</a:t>
            </a:r>
          </a:p>
        </p:txBody>
      </p:sp>
    </p:spTree>
    <p:extLst>
      <p:ext uri="{BB962C8B-B14F-4D97-AF65-F5344CB8AC3E}">
        <p14:creationId xmlns:p14="http://schemas.microsoft.com/office/powerpoint/2010/main" val="2612053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095375-CA42-40EC-B7FF-0D8322F2D4E5}"/>
              </a:ext>
            </a:extLst>
          </p:cNvPr>
          <p:cNvSpPr txBox="1"/>
          <p:nvPr/>
        </p:nvSpPr>
        <p:spPr>
          <a:xfrm>
            <a:off x="720240" y="297677"/>
            <a:ext cx="1099727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Analysis and Results (NU)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545FAC-54E1-3C0E-51FE-0E1CD391188B}"/>
              </a:ext>
            </a:extLst>
          </p:cNvPr>
          <p:cNvSpPr txBox="1"/>
          <p:nvPr/>
        </p:nvSpPr>
        <p:spPr>
          <a:xfrm>
            <a:off x="308264" y="1499754"/>
            <a:ext cx="469669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400">
              <a:latin typeface="Arial"/>
              <a:cs typeface="Arial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8FCF7DC-37C2-75C4-9103-54E9DE165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108980"/>
              </p:ext>
            </p:extLst>
          </p:nvPr>
        </p:nvGraphicFramePr>
        <p:xfrm>
          <a:off x="690966" y="2866517"/>
          <a:ext cx="2788285" cy="3629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915">
                  <a:extLst>
                    <a:ext uri="{9D8B030D-6E8A-4147-A177-3AD203B41FA5}">
                      <a16:colId xmlns:a16="http://schemas.microsoft.com/office/drawing/2014/main" val="3713030267"/>
                    </a:ext>
                  </a:extLst>
                </a:gridCol>
                <a:gridCol w="716915">
                  <a:extLst>
                    <a:ext uri="{9D8B030D-6E8A-4147-A177-3AD203B41FA5}">
                      <a16:colId xmlns:a16="http://schemas.microsoft.com/office/drawing/2014/main" val="253243626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3300267392"/>
                    </a:ext>
                  </a:extLst>
                </a:gridCol>
                <a:gridCol w="630555">
                  <a:extLst>
                    <a:ext uri="{9D8B030D-6E8A-4147-A177-3AD203B41FA5}">
                      <a16:colId xmlns:a16="http://schemas.microsoft.com/office/drawing/2014/main" val="14488812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Method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MAPE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RMSE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612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2.47%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204.03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280.45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3630318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033107A5-C7DE-6B25-7B35-A86F70C68EF6}"/>
              </a:ext>
            </a:extLst>
          </p:cNvPr>
          <p:cNvSpPr txBox="1"/>
          <p:nvPr/>
        </p:nvSpPr>
        <p:spPr>
          <a:xfrm>
            <a:off x="613063" y="1818409"/>
            <a:ext cx="316922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Benchmark Evaluation Matrices  </a:t>
            </a:r>
            <a:endParaRPr lang="en-US"/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41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ACE98A-D9D1-8814-F118-6B102CDE2601}"/>
              </a:ext>
            </a:extLst>
          </p:cNvPr>
          <p:cNvSpPr txBox="1"/>
          <p:nvPr/>
        </p:nvSpPr>
        <p:spPr>
          <a:xfrm>
            <a:off x="818921" y="256375"/>
            <a:ext cx="1083511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Analysis and Results (NU)</a:t>
            </a:r>
            <a:endParaRPr lang="en-US" sz="4800" b="1"/>
          </a:p>
        </p:txBody>
      </p:sp>
      <p:pic>
        <p:nvPicPr>
          <p:cNvPr id="2" name="Picture 1" descr="A graph of green and orange lines&#10;&#10;Description automatically generated">
            <a:extLst>
              <a:ext uri="{FF2B5EF4-FFF2-40B4-BE49-F238E27FC236}">
                <a16:creationId xmlns:a16="http://schemas.microsoft.com/office/drawing/2014/main" id="{F2554B73-9FFF-E418-947F-57B8BC748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957" y="1744951"/>
            <a:ext cx="5834805" cy="2917403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3BD6732-06F6-1EE6-9ECE-506D638253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449266"/>
              </p:ext>
            </p:extLst>
          </p:nvPr>
        </p:nvGraphicFramePr>
        <p:xfrm>
          <a:off x="576532" y="2148368"/>
          <a:ext cx="4793959" cy="27136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4677">
                  <a:extLst>
                    <a:ext uri="{9D8B030D-6E8A-4147-A177-3AD203B41FA5}">
                      <a16:colId xmlns:a16="http://schemas.microsoft.com/office/drawing/2014/main" val="1132405582"/>
                    </a:ext>
                  </a:extLst>
                </a:gridCol>
                <a:gridCol w="783848">
                  <a:extLst>
                    <a:ext uri="{9D8B030D-6E8A-4147-A177-3AD203B41FA5}">
                      <a16:colId xmlns:a16="http://schemas.microsoft.com/office/drawing/2014/main" val="1836988982"/>
                    </a:ext>
                  </a:extLst>
                </a:gridCol>
                <a:gridCol w="783848">
                  <a:extLst>
                    <a:ext uri="{9D8B030D-6E8A-4147-A177-3AD203B41FA5}">
                      <a16:colId xmlns:a16="http://schemas.microsoft.com/office/drawing/2014/main" val="2327111820"/>
                    </a:ext>
                  </a:extLst>
                </a:gridCol>
                <a:gridCol w="900793">
                  <a:extLst>
                    <a:ext uri="{9D8B030D-6E8A-4147-A177-3AD203B41FA5}">
                      <a16:colId xmlns:a16="http://schemas.microsoft.com/office/drawing/2014/main" val="4028410763"/>
                    </a:ext>
                  </a:extLst>
                </a:gridCol>
                <a:gridCol w="900793">
                  <a:extLst>
                    <a:ext uri="{9D8B030D-6E8A-4147-A177-3AD203B41FA5}">
                      <a16:colId xmlns:a16="http://schemas.microsoft.com/office/drawing/2014/main" val="3265332095"/>
                    </a:ext>
                  </a:extLst>
                </a:gridCol>
              </a:tblGrid>
              <a:tr h="38269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Model</a:t>
                      </a:r>
                      <a:endParaRPr lang="en-US" sz="1100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Data</a:t>
                      </a:r>
                      <a:endParaRPr lang="en-US" sz="1100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MAPE</a:t>
                      </a:r>
                      <a:endParaRPr lang="en-US" sz="1100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MAE</a:t>
                      </a:r>
                      <a:endParaRPr lang="en-US" sz="1100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RMSE</a:t>
                      </a:r>
                      <a:endParaRPr lang="en-US" sz="1100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669091"/>
                  </a:ext>
                </a:extLst>
              </a:tr>
              <a:tr h="382696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/>
                          <a:ea typeface="Calibri"/>
                          <a:cs typeface="Arial"/>
                        </a:rPr>
                        <a:t>Linear Regression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train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10.61%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855.53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1080.71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058286"/>
                  </a:ext>
                </a:extLst>
              </a:tr>
              <a:tr h="41748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test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11.42%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883.42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1146.06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356390"/>
                  </a:ext>
                </a:extLst>
              </a:tr>
              <a:tr h="382696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/>
                          <a:ea typeface="Calibri"/>
                          <a:cs typeface="Arial"/>
                        </a:rPr>
                        <a:t>MLP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train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10.9%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887.54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1117.27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979237"/>
                  </a:ext>
                </a:extLst>
              </a:tr>
              <a:tr h="3826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test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13.72%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1007.23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1222.41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2258145"/>
                  </a:ext>
                </a:extLst>
              </a:tr>
              <a:tr h="382696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/>
                          <a:ea typeface="Calibri"/>
                          <a:cs typeface="Arial"/>
                        </a:rPr>
                        <a:t>Random Forest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train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solidFill>
                            <a:srgbClr val="00B05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6.99%</a:t>
                      </a:r>
                      <a:endParaRPr lang="en-US" sz="1100" b="1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573.81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763.94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9073731"/>
                  </a:ext>
                </a:extLst>
              </a:tr>
              <a:tr h="3826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test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solidFill>
                            <a:srgbClr val="00B050"/>
                          </a:solidFill>
                          <a:effectLst/>
                          <a:latin typeface="Calibri"/>
                          <a:ea typeface="Calibri"/>
                          <a:cs typeface="Arial"/>
                        </a:rPr>
                        <a:t>11.32%</a:t>
                      </a:r>
                      <a:endParaRPr lang="en-US" sz="1100" b="1" kern="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833.06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/>
                          <a:ea typeface="Calibri"/>
                          <a:cs typeface="Arial"/>
                        </a:rPr>
                        <a:t>1083.93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29611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0431891-A02A-9CC5-D42A-A5D46CCD15FD}"/>
              </a:ext>
            </a:extLst>
          </p:cNvPr>
          <p:cNvSpPr txBox="1"/>
          <p:nvPr/>
        </p:nvSpPr>
        <p:spPr>
          <a:xfrm>
            <a:off x="537963" y="1497550"/>
            <a:ext cx="40500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Arial"/>
                <a:cs typeface="Arial"/>
              </a:rPr>
              <a:t>Evaluation Matrices - with Temperature and Time Series as Inputs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29CE71-A2A4-7AB3-53A5-4C90C1268665}"/>
              </a:ext>
            </a:extLst>
          </p:cNvPr>
          <p:cNvSpPr txBox="1"/>
          <p:nvPr/>
        </p:nvSpPr>
        <p:spPr>
          <a:xfrm>
            <a:off x="5741096" y="1252602"/>
            <a:ext cx="51669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How well Random Forest fits the actual demand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1599C-1063-0D7C-31DC-51217310E0F7}"/>
              </a:ext>
            </a:extLst>
          </p:cNvPr>
          <p:cNvSpPr txBox="1"/>
          <p:nvPr/>
        </p:nvSpPr>
        <p:spPr>
          <a:xfrm>
            <a:off x="537963" y="1087372"/>
            <a:ext cx="26513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cs typeface="Arial"/>
              </a:rPr>
              <a:t>Initial Models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DD3001-2A4C-CA4F-F8AD-0893D560CA32}"/>
              </a:ext>
            </a:extLst>
          </p:cNvPr>
          <p:cNvSpPr txBox="1"/>
          <p:nvPr/>
        </p:nvSpPr>
        <p:spPr>
          <a:xfrm>
            <a:off x="457038" y="5147991"/>
            <a:ext cx="657348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GB" sz="1600" b="1">
                <a:ea typeface="+mn-lt"/>
                <a:cs typeface="+mn-lt"/>
              </a:rPr>
              <a:t>Random Forest model outperforms both Linear Regression and MLP with an MAPE and RMSE score of 11.32% and 1083.93</a:t>
            </a:r>
          </a:p>
          <a:p>
            <a:pPr marL="285750" indent="-285750">
              <a:buFont typeface="Wingdings"/>
              <a:buChar char="v"/>
            </a:pPr>
            <a:r>
              <a:rPr lang="en-GB" sz="1600" b="1">
                <a:ea typeface="+mn-lt"/>
                <a:cs typeface="+mn-lt"/>
              </a:rPr>
              <a:t>Performances of Random Forest is average</a:t>
            </a:r>
          </a:p>
          <a:p>
            <a:pPr marL="285750" indent="-285750">
              <a:buFont typeface="Wingdings"/>
              <a:buChar char="v"/>
            </a:pPr>
            <a:r>
              <a:rPr lang="en-GB" sz="1600" b="1">
                <a:ea typeface="+mn-lt"/>
                <a:cs typeface="+mn-lt"/>
              </a:rPr>
              <a:t>It mostly fails to predict when energy demand is high or low</a:t>
            </a:r>
            <a:endParaRPr lang="en-GB" sz="1600" b="1"/>
          </a:p>
        </p:txBody>
      </p:sp>
    </p:spTree>
    <p:extLst>
      <p:ext uri="{BB962C8B-B14F-4D97-AF65-F5344CB8AC3E}">
        <p14:creationId xmlns:p14="http://schemas.microsoft.com/office/powerpoint/2010/main" val="1731604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ACE98A-D9D1-8814-F118-6B102CDE2601}"/>
              </a:ext>
            </a:extLst>
          </p:cNvPr>
          <p:cNvSpPr txBox="1"/>
          <p:nvPr/>
        </p:nvSpPr>
        <p:spPr>
          <a:xfrm>
            <a:off x="818920" y="256375"/>
            <a:ext cx="1099286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Analysis and Results (NU)</a:t>
            </a:r>
            <a:endParaRPr lang="en-US" sz="4800" b="1"/>
          </a:p>
        </p:txBody>
      </p:sp>
      <p:pic>
        <p:nvPicPr>
          <p:cNvPr id="4" name="Picture 3" descr="A graph of green and orange lines&#10;&#10;Description automatically generated">
            <a:extLst>
              <a:ext uri="{FF2B5EF4-FFF2-40B4-BE49-F238E27FC236}">
                <a16:creationId xmlns:a16="http://schemas.microsoft.com/office/drawing/2014/main" id="{A73D2723-FE81-38C3-77D1-A2769C9FF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17" y="3755720"/>
            <a:ext cx="5342349" cy="26763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10132C-A784-856B-E2EC-FA4BE03CD619}"/>
              </a:ext>
            </a:extLst>
          </p:cNvPr>
          <p:cNvSpPr txBox="1"/>
          <p:nvPr/>
        </p:nvSpPr>
        <p:spPr>
          <a:xfrm>
            <a:off x="814282" y="1571453"/>
            <a:ext cx="416675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Arial"/>
                <a:ea typeface="+mn-lt"/>
                <a:cs typeface="+mn-lt"/>
              </a:rPr>
              <a:t>Evaluation matrices- temperature, price, holiday, and time-series features are factors.</a:t>
            </a:r>
            <a:endParaRPr lang="en-US" sz="1200" b="1">
              <a:latin typeface="Arial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96A9B6D-286D-61C5-DB0A-F734F4603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67462"/>
              </p:ext>
            </p:extLst>
          </p:nvPr>
        </p:nvGraphicFramePr>
        <p:xfrm>
          <a:off x="817569" y="2152224"/>
          <a:ext cx="3852546" cy="8367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4284">
                  <a:extLst>
                    <a:ext uri="{9D8B030D-6E8A-4147-A177-3AD203B41FA5}">
                      <a16:colId xmlns:a16="http://schemas.microsoft.com/office/drawing/2014/main" val="2731424212"/>
                    </a:ext>
                  </a:extLst>
                </a:gridCol>
                <a:gridCol w="729933">
                  <a:extLst>
                    <a:ext uri="{9D8B030D-6E8A-4147-A177-3AD203B41FA5}">
                      <a16:colId xmlns:a16="http://schemas.microsoft.com/office/drawing/2014/main" val="1192052989"/>
                    </a:ext>
                  </a:extLst>
                </a:gridCol>
                <a:gridCol w="729933">
                  <a:extLst>
                    <a:ext uri="{9D8B030D-6E8A-4147-A177-3AD203B41FA5}">
                      <a16:colId xmlns:a16="http://schemas.microsoft.com/office/drawing/2014/main" val="1400161060"/>
                    </a:ext>
                  </a:extLst>
                </a:gridCol>
                <a:gridCol w="729198">
                  <a:extLst>
                    <a:ext uri="{9D8B030D-6E8A-4147-A177-3AD203B41FA5}">
                      <a16:colId xmlns:a16="http://schemas.microsoft.com/office/drawing/2014/main" val="2955035326"/>
                    </a:ext>
                  </a:extLst>
                </a:gridCol>
                <a:gridCol w="729198">
                  <a:extLst>
                    <a:ext uri="{9D8B030D-6E8A-4147-A177-3AD203B41FA5}">
                      <a16:colId xmlns:a16="http://schemas.microsoft.com/office/drawing/2014/main" val="3369945834"/>
                    </a:ext>
                  </a:extLst>
                </a:gridCol>
              </a:tblGrid>
              <a:tr h="2789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Model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MAPE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RMSE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829391"/>
                  </a:ext>
                </a:extLst>
              </a:tr>
              <a:tr h="278933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XGBoost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train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5.87%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482.47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646.42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0382829"/>
                  </a:ext>
                </a:extLst>
              </a:tr>
              <a:tr h="2789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7.03%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542.75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714.74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361740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C438FC3-AE05-A064-C6E1-86D8258ED5BB}"/>
              </a:ext>
            </a:extLst>
          </p:cNvPr>
          <p:cNvSpPr txBox="1"/>
          <p:nvPr/>
        </p:nvSpPr>
        <p:spPr>
          <a:xfrm>
            <a:off x="814191" y="1127342"/>
            <a:ext cx="20146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cs typeface="Arial"/>
              </a:rPr>
              <a:t>Main 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B78FBB-5C13-04E0-B81A-F0A3192FFDDF}"/>
              </a:ext>
            </a:extLst>
          </p:cNvPr>
          <p:cNvSpPr txBox="1"/>
          <p:nvPr/>
        </p:nvSpPr>
        <p:spPr>
          <a:xfrm>
            <a:off x="782877" y="3350712"/>
            <a:ext cx="370561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Arial"/>
                <a:cs typeface="Arial"/>
              </a:rPr>
              <a:t>How well </a:t>
            </a:r>
            <a:r>
              <a:rPr lang="en-US" sz="1200" b="1" err="1">
                <a:latin typeface="Arial"/>
                <a:cs typeface="Arial"/>
              </a:rPr>
              <a:t>XGBoost</a:t>
            </a:r>
            <a:r>
              <a:rPr lang="en-US" sz="1200" b="1">
                <a:latin typeface="Arial"/>
                <a:cs typeface="Arial"/>
              </a:rPr>
              <a:t> predict the actual demand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A5723C-E4F6-02A0-8C55-34A5D3F0A1CE}"/>
              </a:ext>
            </a:extLst>
          </p:cNvPr>
          <p:cNvSpPr txBox="1"/>
          <p:nvPr/>
        </p:nvSpPr>
        <p:spPr>
          <a:xfrm>
            <a:off x="6559262" y="4091482"/>
            <a:ext cx="493734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>
                <a:highlight>
                  <a:srgbClr val="C0C0C0"/>
                </a:highlight>
              </a:rPr>
              <a:t>In addition to the time series features three more factors are added</a:t>
            </a:r>
          </a:p>
          <a:p>
            <a:pPr marL="285750" indent="-285750">
              <a:buFont typeface="Wingdings"/>
              <a:buChar char="v"/>
            </a:pPr>
            <a:r>
              <a:rPr lang="en-US" err="1">
                <a:solidFill>
                  <a:srgbClr val="000000"/>
                </a:solidFill>
                <a:highlight>
                  <a:srgbClr val="C0C0C0"/>
                </a:highlight>
              </a:rPr>
              <a:t>XGBoost</a:t>
            </a:r>
            <a:r>
              <a:rPr lang="en-US">
                <a:solidFill>
                  <a:srgbClr val="000000"/>
                </a:solidFill>
                <a:highlight>
                  <a:srgbClr val="C0C0C0"/>
                </a:highlight>
              </a:rPr>
              <a:t> MAPE value of 7% outperformed Random Forest MAPE value of 11.32</a:t>
            </a:r>
          </a:p>
          <a:p>
            <a:pPr marL="285750" indent="-285750">
              <a:buFont typeface="Wingdings"/>
              <a:buChar char="v"/>
            </a:pPr>
            <a:r>
              <a:rPr lang="en-US" err="1">
                <a:solidFill>
                  <a:srgbClr val="000000"/>
                </a:solidFill>
                <a:highlight>
                  <a:srgbClr val="C0C0C0"/>
                </a:highlight>
              </a:rPr>
              <a:t>XGBoost</a:t>
            </a:r>
            <a:r>
              <a:rPr lang="en-US">
                <a:solidFill>
                  <a:srgbClr val="000000"/>
                </a:solidFill>
                <a:highlight>
                  <a:srgbClr val="C0C0C0"/>
                </a:highlight>
              </a:rPr>
              <a:t> overcame the overfitting issue</a:t>
            </a:r>
          </a:p>
          <a:p>
            <a:pPr marL="285750" indent="-285750">
              <a:buFont typeface="Wingdings"/>
              <a:buChar char="v"/>
            </a:pPr>
            <a:endParaRPr lang="en-US">
              <a:solidFill>
                <a:srgbClr val="FFFF00"/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8429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87343" y="-1228645"/>
            <a:ext cx="4943111" cy="8086645"/>
            <a:chOff x="5965314" y="-2536417"/>
            <a:chExt cx="4943111" cy="8255909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918724" y="-2536417"/>
              <a:ext cx="1548881" cy="809329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965314" y="-2533489"/>
              <a:ext cx="1548881" cy="754475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ACE98A-D9D1-8814-F118-6B102CDE2601}"/>
              </a:ext>
            </a:extLst>
          </p:cNvPr>
          <p:cNvSpPr txBox="1"/>
          <p:nvPr/>
        </p:nvSpPr>
        <p:spPr>
          <a:xfrm>
            <a:off x="818921" y="256375"/>
            <a:ext cx="64391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Implications (NU)</a:t>
            </a:r>
            <a:endParaRPr lang="en-US" sz="4800" b="1"/>
          </a:p>
        </p:txBody>
      </p:sp>
      <p:pic>
        <p:nvPicPr>
          <p:cNvPr id="2" name="Picture 1" descr="A green bar graph with black text&#10;&#10;Description automatically generated">
            <a:extLst>
              <a:ext uri="{FF2B5EF4-FFF2-40B4-BE49-F238E27FC236}">
                <a16:creationId xmlns:a16="http://schemas.microsoft.com/office/drawing/2014/main" id="{28135D12-CC43-7DC5-9FDE-47C5FEA0E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91" y="1247971"/>
            <a:ext cx="2743200" cy="170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98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C81737-74D1-1908-1368-9AAC04702C7D}"/>
              </a:ext>
            </a:extLst>
          </p:cNvPr>
          <p:cNvSpPr txBox="1"/>
          <p:nvPr/>
        </p:nvSpPr>
        <p:spPr>
          <a:xfrm>
            <a:off x="818921" y="256375"/>
            <a:ext cx="64391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Conclusion (AD / VH)</a:t>
            </a:r>
            <a:endParaRPr lang="en-US" sz="4800" b="1"/>
          </a:p>
        </p:txBody>
      </p:sp>
    </p:spTree>
    <p:extLst>
      <p:ext uri="{BB962C8B-B14F-4D97-AF65-F5344CB8AC3E}">
        <p14:creationId xmlns:p14="http://schemas.microsoft.com/office/powerpoint/2010/main" val="690027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effectLst>
            <a:glow>
              <a:schemeClr val="accent1">
                <a:alpha val="40000"/>
              </a:schemeClr>
            </a:glow>
          </a:effectLst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0BD6B44-2B34-7031-DA3B-7AACDF192CFF}"/>
              </a:ext>
            </a:extLst>
          </p:cNvPr>
          <p:cNvSpPr txBox="1"/>
          <p:nvPr/>
        </p:nvSpPr>
        <p:spPr>
          <a:xfrm>
            <a:off x="818921" y="256375"/>
            <a:ext cx="643916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References and Acknowledgments</a:t>
            </a:r>
            <a:endParaRPr lang="en-US" sz="4800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13D10B-9015-F115-B4C8-B25CB9488B8C}"/>
              </a:ext>
            </a:extLst>
          </p:cNvPr>
          <p:cNvSpPr txBox="1"/>
          <p:nvPr/>
        </p:nvSpPr>
        <p:spPr>
          <a:xfrm>
            <a:off x="685799" y="2265217"/>
            <a:ext cx="9757062" cy="83099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ea typeface="+mn-lt"/>
                <a:cs typeface="+mn-lt"/>
              </a:rPr>
              <a:t>IEA (2016) ‘World energy outlook 2016’. Available at: </a:t>
            </a:r>
            <a:r>
              <a:rPr lang="en-US" sz="1600" b="1">
                <a:ea typeface="+mn-lt"/>
                <a:cs typeface="+mn-lt"/>
                <a:hlinkClick r:id="rId3"/>
              </a:rPr>
              <a:t>link</a:t>
            </a:r>
            <a:br>
              <a:rPr lang="en-US" sz="1600" b="1">
                <a:ea typeface="+mn-lt"/>
                <a:cs typeface="+mn-lt"/>
              </a:rPr>
            </a:br>
            <a:r>
              <a:rPr lang="en-US" sz="1600" b="1">
                <a:ea typeface="+mn-lt"/>
                <a:cs typeface="+mn-lt"/>
              </a:rPr>
              <a:t>. Majid Emami Javanmard, S.F. Ghaderi (2023) ‘Energy demand forecasting in seven sectors by an optimization model based on machine learning algorithms’. Available at: </a:t>
            </a:r>
            <a:r>
              <a:rPr lang="en-US" sz="1600" b="1">
                <a:ea typeface="+mn-lt"/>
                <a:cs typeface="+mn-lt"/>
                <a:hlinkClick r:id="rId4"/>
              </a:rPr>
              <a:t>🔗 link</a:t>
            </a:r>
            <a:r>
              <a:rPr lang="en-US" sz="1600" b="1">
                <a:ea typeface="+mn-lt"/>
                <a:cs typeface="+mn-lt"/>
              </a:rPr>
              <a:t>. </a:t>
            </a:r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4067555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05884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708197" y="-1678553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ECE7C24-38B5-31AE-C0FF-FAB4CC046154}"/>
              </a:ext>
            </a:extLst>
          </p:cNvPr>
          <p:cNvGrpSpPr/>
          <p:nvPr/>
        </p:nvGrpSpPr>
        <p:grpSpPr>
          <a:xfrm>
            <a:off x="282867" y="514120"/>
            <a:ext cx="2158369" cy="2944586"/>
            <a:chOff x="282867" y="514120"/>
            <a:chExt cx="2158369" cy="2944586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843C41D-898C-50B7-B01C-08F6BCD1A136}"/>
                </a:ext>
              </a:extLst>
            </p:cNvPr>
            <p:cNvSpPr/>
            <p:nvPr/>
          </p:nvSpPr>
          <p:spPr>
            <a:xfrm>
              <a:off x="492313" y="514120"/>
              <a:ext cx="1778955" cy="2262975"/>
            </a:xfrm>
            <a:prstGeom prst="ellipse">
              <a:avLst/>
            </a:prstGeom>
            <a:blipFill dpi="0" rotWithShape="0">
              <a:blip r:embed="rId3"/>
              <a:srcRect/>
              <a:stretch>
                <a:fillRect l="2000" t="-4000" r="2000" b="-13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0888CD-EB32-192B-46AE-0F330142DDCD}"/>
                </a:ext>
              </a:extLst>
            </p:cNvPr>
            <p:cNvSpPr txBox="1"/>
            <p:nvPr/>
          </p:nvSpPr>
          <p:spPr>
            <a:xfrm>
              <a:off x="282867" y="2873931"/>
              <a:ext cx="21583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/>
                <a:t>Abdelrhman Dameen (z5427841)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4F3BE3F-02E0-87FF-4CC6-6E1D0746624C}"/>
              </a:ext>
            </a:extLst>
          </p:cNvPr>
          <p:cNvGrpSpPr/>
          <p:nvPr/>
        </p:nvGrpSpPr>
        <p:grpSpPr>
          <a:xfrm>
            <a:off x="2835299" y="628942"/>
            <a:ext cx="1998903" cy="2852694"/>
            <a:chOff x="2835299" y="628942"/>
            <a:chExt cx="1998903" cy="2852694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C95B77A4-A973-01CB-08BC-6B0DBAF2DE77}"/>
                </a:ext>
              </a:extLst>
            </p:cNvPr>
            <p:cNvSpPr/>
            <p:nvPr/>
          </p:nvSpPr>
          <p:spPr>
            <a:xfrm>
              <a:off x="2935261" y="628942"/>
              <a:ext cx="1778955" cy="226297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8BB83D-9F41-916F-2FC4-929FFF4EAED0}"/>
                </a:ext>
              </a:extLst>
            </p:cNvPr>
            <p:cNvSpPr txBox="1"/>
            <p:nvPr/>
          </p:nvSpPr>
          <p:spPr>
            <a:xfrm>
              <a:off x="2835299" y="2835305"/>
              <a:ext cx="19989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/>
                <a:t>Md Nezam Uddin (z5339862)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3ACECF-5F38-0F61-87E1-73E5159421CD}"/>
              </a:ext>
            </a:extLst>
          </p:cNvPr>
          <p:cNvGrpSpPr/>
          <p:nvPr/>
        </p:nvGrpSpPr>
        <p:grpSpPr>
          <a:xfrm>
            <a:off x="374970" y="3652377"/>
            <a:ext cx="2013642" cy="2909306"/>
            <a:chOff x="374970" y="3652377"/>
            <a:chExt cx="2013642" cy="290930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9688458-49A5-62D5-C575-7F03DE859E43}"/>
                </a:ext>
              </a:extLst>
            </p:cNvPr>
            <p:cNvSpPr/>
            <p:nvPr/>
          </p:nvSpPr>
          <p:spPr>
            <a:xfrm>
              <a:off x="484351" y="3652377"/>
              <a:ext cx="1778955" cy="226297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89CA4A-D76F-35D9-AFC8-743C539BBF02}"/>
                </a:ext>
              </a:extLst>
            </p:cNvPr>
            <p:cNvSpPr txBox="1"/>
            <p:nvPr/>
          </p:nvSpPr>
          <p:spPr>
            <a:xfrm>
              <a:off x="374970" y="5915352"/>
              <a:ext cx="20136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/>
                <a:t>Pam Moodley (z5366156)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3564259-151A-979F-9951-51C4617BDA5F}"/>
              </a:ext>
            </a:extLst>
          </p:cNvPr>
          <p:cNvGrpSpPr/>
          <p:nvPr/>
        </p:nvGrpSpPr>
        <p:grpSpPr>
          <a:xfrm>
            <a:off x="2540878" y="3652376"/>
            <a:ext cx="2293324" cy="3205624"/>
            <a:chOff x="2540878" y="3652376"/>
            <a:chExt cx="2293324" cy="320562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2D405D7-0BD7-458A-3188-CA4D5229EA6A}"/>
                </a:ext>
              </a:extLst>
            </p:cNvPr>
            <p:cNvSpPr/>
            <p:nvPr/>
          </p:nvSpPr>
          <p:spPr>
            <a:xfrm>
              <a:off x="2835299" y="3652376"/>
              <a:ext cx="1778955" cy="2262975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91AC4D-2E3A-6E3E-C78A-64BABF925C3E}"/>
                </a:ext>
              </a:extLst>
            </p:cNvPr>
            <p:cNvSpPr txBox="1"/>
            <p:nvPr/>
          </p:nvSpPr>
          <p:spPr>
            <a:xfrm>
              <a:off x="2540878" y="5934670"/>
              <a:ext cx="229332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/>
                <a:t>Van Hai Ho (z3071030)</a:t>
              </a:r>
            </a:p>
            <a:p>
              <a:pPr algn="ctr"/>
              <a:endParaRPr lang="en-AU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B4ACE85-26D8-42B3-E34E-FCF8A1324635}"/>
              </a:ext>
            </a:extLst>
          </p:cNvPr>
          <p:cNvSpPr txBox="1"/>
          <p:nvPr/>
        </p:nvSpPr>
        <p:spPr>
          <a:xfrm>
            <a:off x="5386746" y="5295338"/>
            <a:ext cx="6814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800" b="1"/>
              <a:t>Introduce Group K </a:t>
            </a:r>
          </a:p>
        </p:txBody>
      </p:sp>
      <p:pic>
        <p:nvPicPr>
          <p:cNvPr id="20" name="Picture 19" descr="A person in a suit and tie&#10;&#10;Description automatically generated">
            <a:extLst>
              <a:ext uri="{FF2B5EF4-FFF2-40B4-BE49-F238E27FC236}">
                <a16:creationId xmlns:a16="http://schemas.microsoft.com/office/drawing/2014/main" id="{A7F9DB5E-884D-DEE4-A8B9-1D399A2DC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0910" y="380140"/>
            <a:ext cx="2133601" cy="25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92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417736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091640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074036-2820-6920-14F4-E43DAD8A8638}"/>
              </a:ext>
            </a:extLst>
          </p:cNvPr>
          <p:cNvSpPr txBox="1"/>
          <p:nvPr/>
        </p:nvSpPr>
        <p:spPr>
          <a:xfrm>
            <a:off x="739671" y="323850"/>
            <a:ext cx="3930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/>
              <a:t>References </a:t>
            </a:r>
          </a:p>
        </p:txBody>
      </p:sp>
    </p:spTree>
    <p:extLst>
      <p:ext uri="{BB962C8B-B14F-4D97-AF65-F5344CB8AC3E}">
        <p14:creationId xmlns:p14="http://schemas.microsoft.com/office/powerpoint/2010/main" val="3443852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85461" y="-1819553"/>
            <a:ext cx="5104638" cy="7492715"/>
            <a:chOff x="5704511" y="-1810028"/>
            <a:chExt cx="5104638" cy="7492715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260268" y="-661985"/>
              <a:ext cx="1548881" cy="634467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444221" y="-1234481"/>
              <a:ext cx="1548881" cy="661242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704511" y="-1810028"/>
              <a:ext cx="1548881" cy="672186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6204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553973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608166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8534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786559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9319621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435265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26164" y="-686307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7259242" y="-15240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3CB323D-7D9F-78ED-CA30-2B52D249190E}"/>
              </a:ext>
            </a:extLst>
          </p:cNvPr>
          <p:cNvSpPr txBox="1"/>
          <p:nvPr/>
        </p:nvSpPr>
        <p:spPr>
          <a:xfrm>
            <a:off x="200695" y="630186"/>
            <a:ext cx="64391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Agenda (AD)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207354-4F0B-327E-6629-530C75B4A2A8}"/>
              </a:ext>
            </a:extLst>
          </p:cNvPr>
          <p:cNvSpPr txBox="1"/>
          <p:nvPr/>
        </p:nvSpPr>
        <p:spPr>
          <a:xfrm>
            <a:off x="200695" y="1914302"/>
            <a:ext cx="1147242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Introduction (Abdo)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Literature Review (Abdo)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Project’s Flow (Pam)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Data Analysis and Results (Van &amp; Nezam)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Conclusion (Abdo)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b="1"/>
              <a:t>References &amp; Acknowledgements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/>
          </a:p>
        </p:txBody>
      </p:sp>
    </p:spTree>
    <p:extLst>
      <p:ext uri="{BB962C8B-B14F-4D97-AF65-F5344CB8AC3E}">
        <p14:creationId xmlns:p14="http://schemas.microsoft.com/office/powerpoint/2010/main" val="11088068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985047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334915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70404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62235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3276890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6107513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9706222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  <a:blipFill>
            <a:blip r:embed="rId2"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1388422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2191291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488605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4FE890A-E819-DCD7-82E6-AE0F8D8DC03B}"/>
              </a:ext>
            </a:extLst>
          </p:cNvPr>
          <p:cNvSpPr txBox="1"/>
          <p:nvPr/>
        </p:nvSpPr>
        <p:spPr>
          <a:xfrm>
            <a:off x="200695" y="630186"/>
            <a:ext cx="1141312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Literature Review (AD)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9352175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7837081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939050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606887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536594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532203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6721519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8630867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8707063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192169" y="-3125415"/>
            <a:ext cx="4716256" cy="8844907"/>
            <a:chOff x="6192169" y="-3125415"/>
            <a:chExt cx="4716256" cy="884490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700346" y="-1925341"/>
              <a:ext cx="1548881" cy="739823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192169" y="-3125415"/>
              <a:ext cx="1548881" cy="821804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960927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6747489" y="-2531918"/>
            <a:ext cx="4410317" cy="8140574"/>
            <a:chOff x="6498108" y="-2591474"/>
            <a:chExt cx="4410317" cy="8310966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6498108" y="-2591474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095375-CA42-40EC-B7FF-0D8322F2D4E5}"/>
              </a:ext>
            </a:extLst>
          </p:cNvPr>
          <p:cNvSpPr txBox="1"/>
          <p:nvPr/>
        </p:nvSpPr>
        <p:spPr>
          <a:xfrm>
            <a:off x="720240" y="297677"/>
            <a:ext cx="64391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Project's Flow (PM)</a:t>
            </a:r>
            <a:endParaRPr lang="en-US" sz="4800" b="1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C5B1388B-4A87-0B81-391F-D6D44DFA7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28" y="1742444"/>
            <a:ext cx="4772890" cy="472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3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7316392" y="-1628775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F536587-BDF0-A00B-EC5D-55DFA16D2DD0}"/>
              </a:ext>
            </a:extLst>
          </p:cNvPr>
          <p:cNvSpPr txBox="1"/>
          <p:nvPr/>
        </p:nvSpPr>
        <p:spPr>
          <a:xfrm>
            <a:off x="200695" y="630186"/>
            <a:ext cx="643916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Importance of the Study (PM)</a:t>
            </a:r>
            <a:endParaRPr lang="en-US" sz="48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426A48-CFBB-EF80-3D30-AF0965EE6EEE}"/>
              </a:ext>
            </a:extLst>
          </p:cNvPr>
          <p:cNvSpPr txBox="1"/>
          <p:nvPr/>
        </p:nvSpPr>
        <p:spPr>
          <a:xfrm>
            <a:off x="140047" y="2464475"/>
            <a:ext cx="54656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Volatile Energy Market</a:t>
            </a:r>
          </a:p>
          <a:p>
            <a:r>
              <a:rPr lang="en-US"/>
              <a:t>Many factors influencing the demand for energy</a:t>
            </a:r>
          </a:p>
        </p:txBody>
      </p:sp>
    </p:spTree>
    <p:extLst>
      <p:ext uri="{BB962C8B-B14F-4D97-AF65-F5344CB8AC3E}">
        <p14:creationId xmlns:p14="http://schemas.microsoft.com/office/powerpoint/2010/main" val="82106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095375-CA42-40EC-B7FF-0D8322F2D4E5}"/>
              </a:ext>
            </a:extLst>
          </p:cNvPr>
          <p:cNvSpPr txBox="1"/>
          <p:nvPr/>
        </p:nvSpPr>
        <p:spPr>
          <a:xfrm>
            <a:off x="720240" y="297677"/>
            <a:ext cx="64391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ea typeface="+mn-lt"/>
                <a:cs typeface="+mn-lt"/>
              </a:rPr>
              <a:t>Methodology (PM)</a:t>
            </a:r>
            <a:endParaRPr lang="en-US" sz="4800"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545FAC-54E1-3C0E-51FE-0E1CD391188B}"/>
              </a:ext>
            </a:extLst>
          </p:cNvPr>
          <p:cNvSpPr txBox="1"/>
          <p:nvPr/>
        </p:nvSpPr>
        <p:spPr>
          <a:xfrm>
            <a:off x="308264" y="1499754"/>
            <a:ext cx="4696690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/>
                <a:cs typeface="Arial"/>
              </a:rPr>
              <a:t>Learning algorithms were employed</a:t>
            </a:r>
            <a:endParaRPr lang="en-US" sz="1600" b="1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Linear Regression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Multi-Layer Perceptron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Random Forest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Facebook Prophet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</a:t>
            </a:r>
            <a:r>
              <a:rPr lang="en-US" sz="1600" err="1">
                <a:latin typeface="Arial"/>
                <a:cs typeface="Arial"/>
              </a:rPr>
              <a:t>XGBoost</a:t>
            </a:r>
            <a:endParaRPr lang="en-US" sz="1600">
              <a:latin typeface="Arial"/>
              <a:cs typeface="Arial"/>
            </a:endParaRPr>
          </a:p>
          <a:p>
            <a:endParaRPr lang="en-US" sz="140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rial"/>
                <a:cs typeface="Arial"/>
              </a:rPr>
              <a:t>Assessed using </a:t>
            </a:r>
            <a:endParaRPr lang="en-US" sz="1600" b="1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MAPE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MAE</a:t>
            </a:r>
            <a:endParaRPr lang="en-US" sz="1600">
              <a:latin typeface="Trebuchet MS" panose="020B0603020202020204"/>
              <a:cs typeface="Arial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>
                <a:latin typeface="Arial"/>
                <a:cs typeface="Arial"/>
              </a:rPr>
              <a:t>        RMSE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59029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16" name="Picture 15" descr="A graph showing a green line&#10;&#10;Description automatically generated">
            <a:extLst>
              <a:ext uri="{FF2B5EF4-FFF2-40B4-BE49-F238E27FC236}">
                <a16:creationId xmlns:a16="http://schemas.microsoft.com/office/drawing/2014/main" id="{983E3454-C19C-DD0E-E8F6-399291172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59" y="856292"/>
            <a:ext cx="7032892" cy="25757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8B2A99-A2AE-837B-02A5-052F3F9D03C3}"/>
              </a:ext>
            </a:extLst>
          </p:cNvPr>
          <p:cNvSpPr txBox="1"/>
          <p:nvPr/>
        </p:nvSpPr>
        <p:spPr>
          <a:xfrm>
            <a:off x="258792" y="299507"/>
            <a:ext cx="1153541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AU" sz="3200" b="1" dirty="0">
                <a:latin typeface="+mj-lt"/>
                <a:ea typeface="+mn-lt"/>
                <a:cs typeface="+mn-lt"/>
              </a:rPr>
              <a:t>Yearly Total Demand Trend (PM)</a:t>
            </a:r>
            <a:endParaRPr lang="en-AU" sz="3200" b="1" dirty="0">
              <a:latin typeface="Trebuchet MS" panose="020B0603020202020204" pitchFamily="34" charset="0"/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E3E60-47D1-DB7F-991A-76A486C23AF8}"/>
              </a:ext>
            </a:extLst>
          </p:cNvPr>
          <p:cNvSpPr txBox="1"/>
          <p:nvPr/>
        </p:nvSpPr>
        <p:spPr>
          <a:xfrm>
            <a:off x="259772" y="3494809"/>
            <a:ext cx="59020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Explain this</a:t>
            </a:r>
          </a:p>
        </p:txBody>
      </p:sp>
      <p:pic>
        <p:nvPicPr>
          <p:cNvPr id="2" name="Picture 1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C59B862-50DD-CCCA-F59B-5FAB41D90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309" y="3871222"/>
            <a:ext cx="7045036" cy="309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7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CBA870-86D3-37E9-3F8B-B4B58BA2A2C4}"/>
              </a:ext>
            </a:extLst>
          </p:cNvPr>
          <p:cNvSpPr/>
          <p:nvPr/>
        </p:nvSpPr>
        <p:spPr>
          <a:xfrm rot="2349383">
            <a:off x="-482725" y="-676880"/>
            <a:ext cx="6912474" cy="7374846"/>
          </a:xfrm>
          <a:prstGeom prst="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5262CC-0B39-93B6-51DC-281FB78880BB}"/>
              </a:ext>
            </a:extLst>
          </p:cNvPr>
          <p:cNvGrpSpPr/>
          <p:nvPr/>
        </p:nvGrpSpPr>
        <p:grpSpPr>
          <a:xfrm>
            <a:off x="5611417" y="-1409700"/>
            <a:ext cx="5297008" cy="7129192"/>
            <a:chOff x="5611417" y="-1558923"/>
            <a:chExt cx="5297008" cy="727841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E50FA2A-9E15-40F5-9398-F218428424F9}"/>
                </a:ext>
              </a:extLst>
            </p:cNvPr>
            <p:cNvSpPr/>
            <p:nvPr/>
          </p:nvSpPr>
          <p:spPr>
            <a:xfrm rot="2440973">
              <a:off x="9359544" y="-929768"/>
              <a:ext cx="1548881" cy="66492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5641E16-8A4B-F94D-4999-FB08A8B1EF96}"/>
                </a:ext>
              </a:extLst>
            </p:cNvPr>
            <p:cNvSpPr/>
            <p:nvPr/>
          </p:nvSpPr>
          <p:spPr>
            <a:xfrm rot="2440973">
              <a:off x="7528477" y="-1461748"/>
              <a:ext cx="1548881" cy="68709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7619A7D-150A-6E31-2ECE-9BA04E71776A}"/>
                </a:ext>
              </a:extLst>
            </p:cNvPr>
            <p:cNvSpPr/>
            <p:nvPr/>
          </p:nvSpPr>
          <p:spPr>
            <a:xfrm rot="2440973">
              <a:off x="5611417" y="-1558923"/>
              <a:ext cx="1548881" cy="643624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ADB7B4C-AE96-21A6-A4C0-42FE4D52BA49}"/>
              </a:ext>
            </a:extLst>
          </p:cNvPr>
          <p:cNvSpPr txBox="1"/>
          <p:nvPr/>
        </p:nvSpPr>
        <p:spPr>
          <a:xfrm>
            <a:off x="258792" y="299507"/>
            <a:ext cx="115354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ea typeface="+mn-lt"/>
                <a:cs typeface="+mn-lt"/>
              </a:rPr>
              <a:t>Total Energy Demand by Hour</a:t>
            </a:r>
            <a:r>
              <a:rPr lang="en-US" sz="3600" b="1">
                <a:ea typeface="+mn-lt"/>
                <a:cs typeface="+mn-lt"/>
              </a:rPr>
              <a:t> (VH)</a:t>
            </a:r>
            <a:endParaRPr lang="en-US" sz="3600" b="1" dirty="0"/>
          </a:p>
        </p:txBody>
      </p:sp>
      <p:pic>
        <p:nvPicPr>
          <p:cNvPr id="4" name="Picture 3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ADAD73FE-72CF-A389-6129-3AC9AD976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92" y="3528734"/>
            <a:ext cx="6096000" cy="2043400"/>
          </a:xfrm>
          <a:prstGeom prst="rect">
            <a:avLst/>
          </a:prstGeom>
        </p:spPr>
      </p:pic>
      <p:pic>
        <p:nvPicPr>
          <p:cNvPr id="13" name="Picture 12" descr="A graph showing different colored squares&#10;&#10;Description automatically generated">
            <a:extLst>
              <a:ext uri="{FF2B5EF4-FFF2-40B4-BE49-F238E27FC236}">
                <a16:creationId xmlns:a16="http://schemas.microsoft.com/office/drawing/2014/main" id="{46B34CE0-06A6-94D1-2C47-B03EDA548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92" y="1400666"/>
            <a:ext cx="6096000" cy="21238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538D7F-7C3C-E35B-76A9-5FD438F5E70C}"/>
              </a:ext>
            </a:extLst>
          </p:cNvPr>
          <p:cNvSpPr txBox="1"/>
          <p:nvPr/>
        </p:nvSpPr>
        <p:spPr>
          <a:xfrm>
            <a:off x="263433" y="5645530"/>
            <a:ext cx="1153077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Energy demand increases through the day as air temperature increases.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Demand peaks around 6pm.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Demand drops as air temperature decreases.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Demand is low between 2am and 3am in the morning.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085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5293A97-2CEA-47D3-96CA-311783E1874E}">
  <we:reference id="b0430364-2ab6-47cd-907e-f8b72239b204" version="3.19.222.0" store="EXCatalog" storeType="EXCatalog"/>
  <we:alternateReferences>
    <we:reference id="WA200000729" version="3.19.222.0" store="en-AU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868CB60838464C9A45C7AD799E995A" ma:contentTypeVersion="5" ma:contentTypeDescription="Create a new document." ma:contentTypeScope="" ma:versionID="e6494f2995ef0ca5aafb9112f3a4642f">
  <xsd:schema xmlns:xsd="http://www.w3.org/2001/XMLSchema" xmlns:xs="http://www.w3.org/2001/XMLSchema" xmlns:p="http://schemas.microsoft.com/office/2006/metadata/properties" xmlns:ns3="c08a0171-5bcd-4404-91df-dccff1574a4e" targetNamespace="http://schemas.microsoft.com/office/2006/metadata/properties" ma:root="true" ma:fieldsID="5676a9cb1ea94041932827217846111f" ns3:_="">
    <xsd:import namespace="c08a0171-5bcd-4404-91df-dccff1574a4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8a0171-5bcd-4404-91df-dccff1574a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08a0171-5bcd-4404-91df-dccff1574a4e" xsi:nil="true"/>
  </documentManagement>
</p:properties>
</file>

<file path=customXml/itemProps1.xml><?xml version="1.0" encoding="utf-8"?>
<ds:datastoreItem xmlns:ds="http://schemas.openxmlformats.org/officeDocument/2006/customXml" ds:itemID="{5077D1A0-3C9D-428F-B9D6-3A9A16E346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2903F4-30EA-47B1-A826-CDCAED90B251}">
  <ds:schemaRefs>
    <ds:schemaRef ds:uri="c08a0171-5bcd-4404-91df-dccff1574a4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0EDD79D-C577-41AF-B2FF-C2B2853EB77E}">
  <ds:schemaRefs>
    <ds:schemaRef ds:uri="c08a0171-5bcd-4404-91df-dccff1574a4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48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Abdelrhman Dameen</dc:creator>
  <cp:revision>52</cp:revision>
  <dcterms:created xsi:type="dcterms:W3CDTF">2023-10-08T10:45:29Z</dcterms:created>
  <dcterms:modified xsi:type="dcterms:W3CDTF">2023-10-09T10:43:59Z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0x01010098868CB60838464C9A45C7AD799E995A</vt:lpwstr>
  </property>
</Properties>
</file>